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8669" autoAdjust="0"/>
  </p:normalViewPr>
  <p:slideViewPr>
    <p:cSldViewPr>
      <p:cViewPr>
        <p:scale>
          <a:sx n="68" d="100"/>
          <a:sy n="68" d="100"/>
        </p:scale>
        <p:origin x="-1446"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890"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6F5B52-1252-4CD4-814A-0E81143E9CE3}" type="datetimeFigureOut">
              <a:rPr lang="en-US" smtClean="0"/>
              <a:t>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9E411-A44E-452D-88DE-CADBCC6B4C4A}" type="slidenum">
              <a:rPr lang="en-US" smtClean="0"/>
              <a:t>‹#›</a:t>
            </a:fld>
            <a:endParaRPr lang="en-US"/>
          </a:p>
        </p:txBody>
      </p:sp>
    </p:spTree>
    <p:extLst>
      <p:ext uri="{BB962C8B-B14F-4D97-AF65-F5344CB8AC3E}">
        <p14:creationId xmlns:p14="http://schemas.microsoft.com/office/powerpoint/2010/main" val="162092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1F9E411-A44E-452D-88DE-CADBCC6B4C4A}" type="slidenum">
              <a:rPr lang="en-US" smtClean="0"/>
              <a:t>1</a:t>
            </a:fld>
            <a:endParaRPr lang="en-US"/>
          </a:p>
        </p:txBody>
      </p:sp>
    </p:spTree>
    <p:extLst>
      <p:ext uri="{BB962C8B-B14F-4D97-AF65-F5344CB8AC3E}">
        <p14:creationId xmlns:p14="http://schemas.microsoft.com/office/powerpoint/2010/main" val="201040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Hp all-in-one computer is meant to be used by government, enterprise and educational institution. This makes it convenient for business-related functions. As opposed to a number of computer in the market this one has an Intel central processing unit, meaning its processors is Intel. With an Intel CPU, you are assured of compatibility reduced power generation and power use with enhanced performance speed compared to average pc. The computer comes with windows 10 installed  accompanied with Microsoft suite enabling the new user to go straight to work as one can use excel spreadsheets in creating customer related databases</a:t>
            </a:r>
            <a:endParaRPr lang="en-US" dirty="0"/>
          </a:p>
        </p:txBody>
      </p:sp>
      <p:sp>
        <p:nvSpPr>
          <p:cNvPr id="4" name="Slide Number Placeholder 3"/>
          <p:cNvSpPr>
            <a:spLocks noGrp="1"/>
          </p:cNvSpPr>
          <p:nvPr>
            <p:ph type="sldNum" sz="quarter" idx="10"/>
          </p:nvPr>
        </p:nvSpPr>
        <p:spPr/>
        <p:txBody>
          <a:bodyPr/>
          <a:lstStyle/>
          <a:p>
            <a:fld id="{01F9E411-A44E-452D-88DE-CADBCC6B4C4A}" type="slidenum">
              <a:rPr lang="en-US" smtClean="0"/>
              <a:t>2</a:t>
            </a:fld>
            <a:endParaRPr lang="en-US"/>
          </a:p>
        </p:txBody>
      </p:sp>
    </p:spTree>
    <p:extLst>
      <p:ext uri="{BB962C8B-B14F-4D97-AF65-F5344CB8AC3E}">
        <p14:creationId xmlns:p14="http://schemas.microsoft.com/office/powerpoint/2010/main" val="3553103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a memory of 8 Gb its users needs not to worry about speed and performance hence performing institution roles </a:t>
            </a:r>
            <a:r>
              <a:rPr lang="en-US" dirty="0" err="1" smtClean="0"/>
              <a:t>effeciently</a:t>
            </a:r>
            <a:r>
              <a:rPr lang="en-US" dirty="0" smtClean="0"/>
              <a:t>. A monitor display of 23.8 inches is above the </a:t>
            </a:r>
            <a:r>
              <a:rPr lang="en-US" dirty="0" err="1" smtClean="0"/>
              <a:t>usal</a:t>
            </a:r>
            <a:r>
              <a:rPr lang="en-US" dirty="0" smtClean="0"/>
              <a:t> 17 inches display that has a good </a:t>
            </a:r>
            <a:r>
              <a:rPr lang="en-US" dirty="0" err="1" smtClean="0"/>
              <a:t>resoultion</a:t>
            </a:r>
            <a:r>
              <a:rPr lang="en-US" dirty="0" smtClean="0"/>
              <a:t> of 1920 by 1080 ensures clarity. With a graphic card of 630 one is assured of quick rendering. The pc comes with an optical drive </a:t>
            </a:r>
            <a:r>
              <a:rPr lang="en-US" dirty="0" err="1" smtClean="0"/>
              <a:t>incse</a:t>
            </a:r>
            <a:r>
              <a:rPr lang="en-US" dirty="0" smtClean="0"/>
              <a:t> one wants to read or write a disc. Its storage is sufficient as a computers running is dependent on the amount of memory available.</a:t>
            </a:r>
            <a:endParaRPr lang="en-US" dirty="0"/>
          </a:p>
        </p:txBody>
      </p:sp>
      <p:sp>
        <p:nvSpPr>
          <p:cNvPr id="4" name="Slide Number Placeholder 3"/>
          <p:cNvSpPr>
            <a:spLocks noGrp="1"/>
          </p:cNvSpPr>
          <p:nvPr>
            <p:ph type="sldNum" sz="quarter" idx="10"/>
          </p:nvPr>
        </p:nvSpPr>
        <p:spPr/>
        <p:txBody>
          <a:bodyPr/>
          <a:lstStyle/>
          <a:p>
            <a:fld id="{01F9E411-A44E-452D-88DE-CADBCC6B4C4A}" type="slidenum">
              <a:rPr lang="en-US" smtClean="0"/>
              <a:t>3</a:t>
            </a:fld>
            <a:endParaRPr lang="en-US"/>
          </a:p>
        </p:txBody>
      </p:sp>
    </p:spTree>
    <p:extLst>
      <p:ext uri="{BB962C8B-B14F-4D97-AF65-F5344CB8AC3E}">
        <p14:creationId xmlns:p14="http://schemas.microsoft.com/office/powerpoint/2010/main" val="126505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its wireless technology of 802.11 the computer connects to wireless and Bluetooth connection easily without any additional hardware. The computer does not consume office space as most of its connections are wireless. The keyboard and mouse connect to the computer through a single port. The computer has a one year warranty and 90 days support from Hp incase of any trouble. The computer comes with a free McAfree antivirus . </a:t>
            </a:r>
            <a:endParaRPr lang="en-US" dirty="0"/>
          </a:p>
        </p:txBody>
      </p:sp>
      <p:sp>
        <p:nvSpPr>
          <p:cNvPr id="4" name="Slide Number Placeholder 3"/>
          <p:cNvSpPr>
            <a:spLocks noGrp="1"/>
          </p:cNvSpPr>
          <p:nvPr>
            <p:ph type="sldNum" sz="quarter" idx="10"/>
          </p:nvPr>
        </p:nvSpPr>
        <p:spPr/>
        <p:txBody>
          <a:bodyPr/>
          <a:lstStyle/>
          <a:p>
            <a:fld id="{01F9E411-A44E-452D-88DE-CADBCC6B4C4A}" type="slidenum">
              <a:rPr lang="en-US" smtClean="0"/>
              <a:t>4</a:t>
            </a:fld>
            <a:endParaRPr lang="en-US"/>
          </a:p>
        </p:txBody>
      </p:sp>
    </p:spTree>
    <p:extLst>
      <p:ext uri="{BB962C8B-B14F-4D97-AF65-F5344CB8AC3E}">
        <p14:creationId xmlns:p14="http://schemas.microsoft.com/office/powerpoint/2010/main" val="1525237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computer comes</a:t>
            </a:r>
            <a:r>
              <a:rPr lang="en-US" baseline="0" dirty="0" smtClean="0"/>
              <a:t> with a one year warranty and 90 days free access to support incase of any problem. The memory slot is built with additional 2 Dimm slots incase one wants to expand the size of the computers memory. It also comes with well regulated power supply that assures the computer doesn’t consumer so much power. It also has a 2.M.2 expansion slot. Lastly it has a Hp privacy webcam which has been integrated with a digital microphone making video conferencing easy and comfortable as the sound quality is well regulated.</a:t>
            </a:r>
            <a:endParaRPr lang="en-US" dirty="0"/>
          </a:p>
        </p:txBody>
      </p:sp>
      <p:sp>
        <p:nvSpPr>
          <p:cNvPr id="4" name="Slide Number Placeholder 3"/>
          <p:cNvSpPr>
            <a:spLocks noGrp="1"/>
          </p:cNvSpPr>
          <p:nvPr>
            <p:ph type="sldNum" sz="quarter" idx="10"/>
          </p:nvPr>
        </p:nvSpPr>
        <p:spPr/>
        <p:txBody>
          <a:bodyPr/>
          <a:lstStyle/>
          <a:p>
            <a:fld id="{01F9E411-A44E-452D-88DE-CADBCC6B4C4A}" type="slidenum">
              <a:rPr lang="en-US" smtClean="0"/>
              <a:t>5</a:t>
            </a:fld>
            <a:endParaRPr lang="en-US"/>
          </a:p>
        </p:txBody>
      </p:sp>
    </p:spTree>
    <p:extLst>
      <p:ext uri="{BB962C8B-B14F-4D97-AF65-F5344CB8AC3E}">
        <p14:creationId xmlns:p14="http://schemas.microsoft.com/office/powerpoint/2010/main" val="1241048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2/2/2020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2/2/2020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2/2/2020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mazon.com/HP-22-inch-Computer-Celeron-Windows/dp/B07K6CYTYG/" TargetMode="External"/><Relationship Id="rId2" Type="http://schemas.openxmlformats.org/officeDocument/2006/relationships/hyperlink" Target="https://store.hp.com/us/en/mdp/desktops/hp-all-in-one#!&amp;tab=va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752600"/>
            <a:ext cx="9372600" cy="1829761"/>
          </a:xfrm>
        </p:spPr>
        <p:txBody>
          <a:bodyPr/>
          <a:lstStyle/>
          <a:p>
            <a:r>
              <a:rPr lang="en-US" dirty="0" smtClean="0"/>
              <a:t>Computer system research</a:t>
            </a:r>
            <a:endParaRPr lang="en-US" dirty="0"/>
          </a:p>
        </p:txBody>
      </p:sp>
      <p:sp>
        <p:nvSpPr>
          <p:cNvPr id="3" name="Subtitle 2"/>
          <p:cNvSpPr>
            <a:spLocks noGrp="1"/>
          </p:cNvSpPr>
          <p:nvPr>
            <p:ph type="subTitle" idx="1"/>
          </p:nvPr>
        </p:nvSpPr>
        <p:spPr/>
        <p:txBody>
          <a:bodyPr/>
          <a:lstStyle/>
          <a:p>
            <a:r>
              <a:rPr lang="en-US" dirty="0"/>
              <a:t>Student’s Name</a:t>
            </a:r>
          </a:p>
          <a:p>
            <a:r>
              <a:rPr lang="en-US" dirty="0"/>
              <a:t>Institutional Affiliation</a:t>
            </a:r>
          </a:p>
        </p:txBody>
      </p:sp>
    </p:spTree>
    <p:extLst>
      <p:ext uri="{BB962C8B-B14F-4D97-AF65-F5344CB8AC3E}">
        <p14:creationId xmlns:p14="http://schemas.microsoft.com/office/powerpoint/2010/main" val="3312163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371600"/>
            <a:ext cx="4203700" cy="4175297"/>
          </a:xfrm>
          <a:prstGeom prst="rect">
            <a:avLst/>
          </a:prstGeom>
        </p:spPr>
      </p:pic>
      <p:sp>
        <p:nvSpPr>
          <p:cNvPr id="3" name="Content Placeholder 2"/>
          <p:cNvSpPr>
            <a:spLocks noGrp="1"/>
          </p:cNvSpPr>
          <p:nvPr>
            <p:ph idx="1"/>
          </p:nvPr>
        </p:nvSpPr>
        <p:spPr/>
        <p:txBody>
          <a:bodyPr>
            <a:normAutofit lnSpcReduction="10000"/>
          </a:bodyPr>
          <a:lstStyle/>
          <a:p>
            <a:pPr lvl="0">
              <a:buFont typeface="Arial" pitchFamily="34" charset="0"/>
              <a:buChar char="•"/>
            </a:pPr>
            <a:r>
              <a:rPr lang="en-US" sz="3200" dirty="0" smtClean="0">
                <a:solidFill>
                  <a:schemeClr val="accent1"/>
                </a:solidFill>
                <a:latin typeface="Arial Unicode MS" pitchFamily="34" charset="-128"/>
                <a:ea typeface="Arial Unicode MS" pitchFamily="34" charset="-128"/>
                <a:cs typeface="Arial Unicode MS" pitchFamily="34" charset="-128"/>
              </a:rPr>
              <a:t>Target </a:t>
            </a:r>
            <a:r>
              <a:rPr lang="en-US" sz="3200" dirty="0">
                <a:solidFill>
                  <a:schemeClr val="accent1"/>
                </a:solidFill>
                <a:latin typeface="Arial Unicode MS" pitchFamily="34" charset="-128"/>
                <a:ea typeface="Arial Unicode MS" pitchFamily="34" charset="-128"/>
                <a:cs typeface="Arial Unicode MS" pitchFamily="34" charset="-128"/>
              </a:rPr>
              <a:t>consumers are education, enterprise and government  institution.</a:t>
            </a:r>
          </a:p>
          <a:p>
            <a:pPr lvl="0">
              <a:buFont typeface="Arial" pitchFamily="34" charset="0"/>
              <a:buChar char="•"/>
            </a:pPr>
            <a:r>
              <a:rPr lang="en-US" sz="3200" dirty="0">
                <a:solidFill>
                  <a:schemeClr val="accent1"/>
                </a:solidFill>
                <a:latin typeface="Arial Unicode MS" pitchFamily="34" charset="-128"/>
                <a:ea typeface="Arial Unicode MS" pitchFamily="34" charset="-128"/>
                <a:cs typeface="Arial Unicode MS" pitchFamily="34" charset="-128"/>
              </a:rPr>
              <a:t>Computer comes with an in-built Intel  </a:t>
            </a:r>
            <a:r>
              <a:rPr lang="en-US" sz="3200" dirty="0" smtClean="0">
                <a:solidFill>
                  <a:schemeClr val="accent1"/>
                </a:solidFill>
                <a:latin typeface="Arial Unicode MS" pitchFamily="34" charset="-128"/>
                <a:ea typeface="Arial Unicode MS" pitchFamily="34" charset="-128"/>
                <a:cs typeface="Arial Unicode MS" pitchFamily="34" charset="-128"/>
              </a:rPr>
              <a:t>CPU</a:t>
            </a:r>
          </a:p>
          <a:p>
            <a:pPr lvl="0">
              <a:buFont typeface="Arial" pitchFamily="34" charset="0"/>
              <a:buChar char="•"/>
            </a:pPr>
            <a:r>
              <a:rPr lang="en-US" sz="3200" dirty="0" smtClean="0">
                <a:solidFill>
                  <a:schemeClr val="accent1"/>
                </a:solidFill>
                <a:latin typeface="Arial Unicode MS" pitchFamily="34" charset="-128"/>
                <a:ea typeface="Arial Unicode MS" pitchFamily="34" charset="-128"/>
                <a:cs typeface="Arial Unicode MS" pitchFamily="34" charset="-128"/>
              </a:rPr>
              <a:t>Has </a:t>
            </a:r>
            <a:r>
              <a:rPr lang="en-US" sz="3200" dirty="0">
                <a:solidFill>
                  <a:schemeClr val="accent1"/>
                </a:solidFill>
                <a:latin typeface="Arial Unicode MS" pitchFamily="34" charset="-128"/>
                <a:ea typeface="Arial Unicode MS" pitchFamily="34" charset="-128"/>
                <a:cs typeface="Arial Unicode MS" pitchFamily="34" charset="-128"/>
              </a:rPr>
              <a:t>in-built business oriented components.</a:t>
            </a:r>
          </a:p>
          <a:p>
            <a:pPr lvl="0">
              <a:buFont typeface="Arial" pitchFamily="34" charset="0"/>
              <a:buChar char="•"/>
            </a:pPr>
            <a:r>
              <a:rPr lang="en-US" sz="3200" dirty="0">
                <a:solidFill>
                  <a:schemeClr val="accent1"/>
                </a:solidFill>
                <a:latin typeface="Arial Unicode MS" pitchFamily="34" charset="-128"/>
                <a:ea typeface="Arial Unicode MS" pitchFamily="34" charset="-128"/>
                <a:cs typeface="Arial Unicode MS" pitchFamily="34" charset="-128"/>
              </a:rPr>
              <a:t>Easily customized.</a:t>
            </a:r>
          </a:p>
          <a:p>
            <a:pPr lvl="0">
              <a:buFont typeface="Arial" pitchFamily="34" charset="0"/>
              <a:buChar char="•"/>
            </a:pPr>
            <a:r>
              <a:rPr lang="en-US" sz="3200" dirty="0">
                <a:solidFill>
                  <a:schemeClr val="accent1"/>
                </a:solidFill>
                <a:latin typeface="Arial Unicode MS" pitchFamily="34" charset="-128"/>
                <a:ea typeface="Arial Unicode MS" pitchFamily="34" charset="-128"/>
                <a:cs typeface="Arial Unicode MS" pitchFamily="34" charset="-128"/>
              </a:rPr>
              <a:t>Has a </a:t>
            </a:r>
            <a:r>
              <a:rPr lang="en-US" sz="3200" dirty="0" smtClean="0">
                <a:solidFill>
                  <a:schemeClr val="accent1"/>
                </a:solidFill>
                <a:latin typeface="Arial Unicode MS" pitchFamily="34" charset="-128"/>
                <a:ea typeface="Arial Unicode MS" pitchFamily="34" charset="-128"/>
                <a:cs typeface="Arial Unicode MS" pitchFamily="34" charset="-128"/>
              </a:rPr>
              <a:t>preinstalled Microsoft </a:t>
            </a:r>
            <a:r>
              <a:rPr lang="en-US" sz="3200" dirty="0">
                <a:solidFill>
                  <a:schemeClr val="accent1"/>
                </a:solidFill>
                <a:latin typeface="Arial Unicode MS" pitchFamily="34" charset="-128"/>
                <a:ea typeface="Arial Unicode MS" pitchFamily="34" charset="-128"/>
                <a:cs typeface="Arial Unicode MS" pitchFamily="34" charset="-128"/>
              </a:rPr>
              <a:t>windows</a:t>
            </a:r>
            <a:r>
              <a:rPr lang="en-US" sz="3200" dirty="0" smtClean="0">
                <a:solidFill>
                  <a:schemeClr val="accent1"/>
                </a:solidFill>
                <a:latin typeface="Arial Unicode MS" pitchFamily="34" charset="-128"/>
                <a:ea typeface="Arial Unicode MS" pitchFamily="34" charset="-128"/>
                <a:cs typeface="Arial Unicode MS" pitchFamily="34" charset="-128"/>
              </a:rPr>
              <a:t>.</a:t>
            </a:r>
          </a:p>
          <a:p>
            <a:pPr lvl="0">
              <a:buFont typeface="Arial" pitchFamily="34" charset="0"/>
              <a:buChar char="•"/>
            </a:pPr>
            <a:r>
              <a:rPr lang="en-US" sz="3200" dirty="0" smtClean="0">
                <a:solidFill>
                  <a:schemeClr val="accent1"/>
                </a:solidFill>
                <a:latin typeface="Arial Unicode MS" pitchFamily="34" charset="-128"/>
                <a:ea typeface="Arial Unicode MS" pitchFamily="34" charset="-128"/>
                <a:cs typeface="Arial Unicode MS" pitchFamily="34" charset="-128"/>
              </a:rPr>
              <a:t>Computer </a:t>
            </a:r>
            <a:r>
              <a:rPr lang="en-US" sz="3200" dirty="0">
                <a:solidFill>
                  <a:schemeClr val="accent1"/>
                </a:solidFill>
                <a:latin typeface="Arial Unicode MS" pitchFamily="34" charset="-128"/>
                <a:ea typeface="Arial Unicode MS" pitchFamily="34" charset="-128"/>
                <a:cs typeface="Arial Unicode MS" pitchFamily="34" charset="-128"/>
              </a:rPr>
              <a:t>costs </a:t>
            </a:r>
            <a:r>
              <a:rPr lang="en-US" sz="3200" dirty="0" smtClean="0">
                <a:solidFill>
                  <a:schemeClr val="accent1"/>
                </a:solidFill>
                <a:latin typeface="Arial Unicode MS" pitchFamily="34" charset="-128"/>
                <a:ea typeface="Arial Unicode MS" pitchFamily="34" charset="-128"/>
                <a:cs typeface="Arial Unicode MS" pitchFamily="34" charset="-128"/>
              </a:rPr>
              <a:t>$</a:t>
            </a:r>
            <a:r>
              <a:rPr lang="en-US" sz="3200" dirty="0">
                <a:solidFill>
                  <a:schemeClr val="accent1"/>
                </a:solidFill>
                <a:latin typeface="Arial Unicode MS" pitchFamily="34" charset="-128"/>
                <a:ea typeface="Arial Unicode MS" pitchFamily="34" charset="-128"/>
                <a:cs typeface="Arial Unicode MS" pitchFamily="34" charset="-128"/>
              </a:rPr>
              <a:t>599.99.</a:t>
            </a:r>
            <a:endParaRPr lang="en-US" sz="3200" dirty="0">
              <a:solidFill>
                <a:schemeClr val="accent1"/>
              </a:solidFill>
              <a:latin typeface="Arial Unicode MS" pitchFamily="34" charset="-128"/>
              <a:ea typeface="Arial Unicode MS" pitchFamily="34" charset="-128"/>
              <a:cs typeface="Arial Unicode MS" pitchFamily="34" charset="-128"/>
            </a:endParaRPr>
          </a:p>
          <a:p>
            <a:endParaRPr lang="en-US" sz="2800" dirty="0">
              <a:solidFill>
                <a:schemeClr val="accent1"/>
              </a:solidFill>
            </a:endParaRPr>
          </a:p>
        </p:txBody>
      </p:sp>
      <p:sp>
        <p:nvSpPr>
          <p:cNvPr id="2" name="Title 1"/>
          <p:cNvSpPr>
            <a:spLocks noGrp="1"/>
          </p:cNvSpPr>
          <p:nvPr>
            <p:ph type="title"/>
          </p:nvPr>
        </p:nvSpPr>
        <p:spPr>
          <a:xfrm>
            <a:off x="457200" y="274638"/>
            <a:ext cx="8686800" cy="1143000"/>
          </a:xfrm>
        </p:spPr>
        <p:txBody>
          <a:bodyPr>
            <a:normAutofit/>
          </a:bodyPr>
          <a:lstStyle/>
          <a:p>
            <a:r>
              <a:rPr lang="en-US" sz="3200" dirty="0">
                <a:solidFill>
                  <a:schemeClr val="tx1"/>
                </a:solidFill>
              </a:rPr>
              <a:t>HP-22-inch-Computer-Celeron-WindowsAll-in-One </a:t>
            </a:r>
            <a:r>
              <a:rPr lang="en-US" sz="3200" dirty="0" smtClean="0">
                <a:solidFill>
                  <a:schemeClr val="tx1"/>
                </a:solidFill>
              </a:rPr>
              <a:t>Computer profile</a:t>
            </a:r>
            <a:endParaRPr lang="en-US" sz="3200" dirty="0">
              <a:solidFill>
                <a:schemeClr val="tx1"/>
              </a:solidFill>
            </a:endParaRPr>
          </a:p>
        </p:txBody>
      </p:sp>
    </p:spTree>
    <p:extLst>
      <p:ext uri="{BB962C8B-B14F-4D97-AF65-F5344CB8AC3E}">
        <p14:creationId xmlns:p14="http://schemas.microsoft.com/office/powerpoint/2010/main" val="3507470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3200" dirty="0">
                <a:latin typeface="Arial Unicode MS" pitchFamily="34" charset="-128"/>
                <a:ea typeface="Arial Unicode MS" pitchFamily="34" charset="-128"/>
                <a:cs typeface="Arial Unicode MS" pitchFamily="34" charset="-128"/>
              </a:rPr>
              <a:t>•	</a:t>
            </a:r>
            <a:r>
              <a:rPr lang="en-US" sz="3200" dirty="0">
                <a:solidFill>
                  <a:schemeClr val="accent1"/>
                </a:solidFill>
                <a:latin typeface="Arial Unicode MS" pitchFamily="34" charset="-128"/>
                <a:ea typeface="Arial Unicode MS" pitchFamily="34" charset="-128"/>
                <a:cs typeface="Arial Unicode MS" pitchFamily="34" charset="-128"/>
              </a:rPr>
              <a:t>Has a memory of 8 </a:t>
            </a:r>
            <a:r>
              <a:rPr lang="en-US" sz="3200" dirty="0" err="1">
                <a:solidFill>
                  <a:schemeClr val="accent1"/>
                </a:solidFill>
                <a:latin typeface="Arial Unicode MS" pitchFamily="34" charset="-128"/>
                <a:ea typeface="Arial Unicode MS" pitchFamily="34" charset="-128"/>
                <a:cs typeface="Arial Unicode MS" pitchFamily="34" charset="-128"/>
              </a:rPr>
              <a:t>GigaBytes</a:t>
            </a:r>
            <a:r>
              <a:rPr lang="en-US" sz="3200" dirty="0">
                <a:solidFill>
                  <a:schemeClr val="accent1"/>
                </a:solidFill>
                <a:latin typeface="Arial Unicode MS" pitchFamily="34" charset="-128"/>
                <a:ea typeface="Arial Unicode MS" pitchFamily="34" charset="-128"/>
                <a:cs typeface="Arial Unicode MS" pitchFamily="34" charset="-128"/>
              </a:rPr>
              <a:t> DDR4</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Comes with a display of 23.8 inches</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Has a resolution of 1920 by 1080</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Has an inbuilt UHD graphic card of 630</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Has storage of 1 </a:t>
            </a:r>
            <a:r>
              <a:rPr lang="en-US" sz="3200" dirty="0" err="1">
                <a:solidFill>
                  <a:schemeClr val="accent1"/>
                </a:solidFill>
                <a:latin typeface="Arial Unicode MS" pitchFamily="34" charset="-128"/>
                <a:ea typeface="Arial Unicode MS" pitchFamily="34" charset="-128"/>
                <a:cs typeface="Arial Unicode MS" pitchFamily="34" charset="-128"/>
              </a:rPr>
              <a:t>TeraByte</a:t>
            </a:r>
            <a:r>
              <a:rPr lang="en-US" sz="3200" dirty="0">
                <a:solidFill>
                  <a:schemeClr val="accent1"/>
                </a:solidFill>
                <a:latin typeface="Arial Unicode MS" pitchFamily="34" charset="-128"/>
                <a:ea typeface="Arial Unicode MS" pitchFamily="34" charset="-128"/>
                <a:cs typeface="Arial Unicode MS" pitchFamily="34" charset="-128"/>
              </a:rPr>
              <a:t> rpm</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It comes with a DVD-writer.</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Has 2 USB of 2.0, USB 3.1 generation 1</a:t>
            </a:r>
          </a:p>
          <a:p>
            <a:pPr>
              <a:buFont typeface="Arial" pitchFamily="34" charset="0"/>
              <a:buChar char="•"/>
            </a:pPr>
            <a:endParaRPr lang="en-US" sz="3200" dirty="0">
              <a:latin typeface="Arial Unicode MS" pitchFamily="34" charset="-128"/>
              <a:ea typeface="Arial Unicode MS" pitchFamily="34" charset="-128"/>
              <a:cs typeface="Arial Unicode MS" pitchFamily="34" charset="-128"/>
            </a:endParaRPr>
          </a:p>
        </p:txBody>
      </p:sp>
      <p:sp>
        <p:nvSpPr>
          <p:cNvPr id="3" name="Title 2"/>
          <p:cNvSpPr>
            <a:spLocks noGrp="1"/>
          </p:cNvSpPr>
          <p:nvPr>
            <p:ph type="title"/>
          </p:nvPr>
        </p:nvSpPr>
        <p:spPr/>
        <p:txBody>
          <a:bodyPr/>
          <a:lstStyle/>
          <a:p>
            <a:r>
              <a:rPr lang="en-US" dirty="0" smtClean="0"/>
              <a:t>Features of the computer</a:t>
            </a:r>
            <a:endParaRPr lang="en-US" dirty="0"/>
          </a:p>
        </p:txBody>
      </p:sp>
    </p:spTree>
    <p:extLst>
      <p:ext uri="{BB962C8B-B14F-4D97-AF65-F5344CB8AC3E}">
        <p14:creationId xmlns:p14="http://schemas.microsoft.com/office/powerpoint/2010/main" val="36142042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376672"/>
          </a:xfrm>
        </p:spPr>
        <p:txBody>
          <a:bodyPr>
            <a:normAutofit/>
          </a:bodyPr>
          <a:lstStyle/>
          <a:p>
            <a:pPr marL="109728" indent="0">
              <a:buNone/>
            </a:pPr>
            <a:r>
              <a:rPr lang="en-US" sz="3200" dirty="0" smtClean="0">
                <a:latin typeface="Arial Unicode MS" pitchFamily="34" charset="-128"/>
                <a:ea typeface="Arial Unicode MS" pitchFamily="34" charset="-128"/>
                <a:cs typeface="Arial Unicode MS" pitchFamily="34" charset="-128"/>
              </a:rPr>
              <a:t>•</a:t>
            </a:r>
            <a:r>
              <a:rPr lang="en-US" sz="3200" dirty="0">
                <a:latin typeface="Arial Unicode MS" pitchFamily="34" charset="-128"/>
                <a:ea typeface="Arial Unicode MS" pitchFamily="34" charset="-128"/>
                <a:cs typeface="Arial Unicode MS" pitchFamily="34" charset="-128"/>
              </a:rPr>
              <a:t>	</a:t>
            </a:r>
            <a:r>
              <a:rPr lang="en-US" sz="3200" dirty="0">
                <a:solidFill>
                  <a:schemeClr val="accent1"/>
                </a:solidFill>
                <a:latin typeface="Arial Unicode MS" pitchFamily="34" charset="-128"/>
                <a:ea typeface="Arial Unicode MS" pitchFamily="34" charset="-128"/>
                <a:cs typeface="Arial Unicode MS" pitchFamily="34" charset="-128"/>
              </a:rPr>
              <a:t>H</a:t>
            </a:r>
            <a:r>
              <a:rPr lang="en-US" sz="3200" dirty="0" smtClean="0">
                <a:solidFill>
                  <a:schemeClr val="accent1"/>
                </a:solidFill>
                <a:latin typeface="Arial Unicode MS" pitchFamily="34" charset="-128"/>
                <a:ea typeface="Arial Unicode MS" pitchFamily="34" charset="-128"/>
                <a:cs typeface="Arial Unicode MS" pitchFamily="34" charset="-128"/>
              </a:rPr>
              <a:t>as a </a:t>
            </a:r>
            <a:r>
              <a:rPr lang="en-US" sz="3200" dirty="0">
                <a:solidFill>
                  <a:schemeClr val="accent1"/>
                </a:solidFill>
                <a:latin typeface="Arial Unicode MS" pitchFamily="34" charset="-128"/>
                <a:ea typeface="Arial Unicode MS" pitchFamily="34" charset="-128"/>
                <a:cs typeface="Arial Unicode MS" pitchFamily="34" charset="-128"/>
              </a:rPr>
              <a:t>wireless technology of 802.11</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Has inbuilt dual speakers</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Built with a single HDMI </a:t>
            </a:r>
            <a:r>
              <a:rPr lang="en-US" sz="3200" dirty="0" smtClean="0">
                <a:solidFill>
                  <a:schemeClr val="accent1"/>
                </a:solidFill>
                <a:latin typeface="Arial Unicode MS" pitchFamily="34" charset="-128"/>
                <a:ea typeface="Arial Unicode MS" pitchFamily="34" charset="-128"/>
                <a:cs typeface="Arial Unicode MS" pitchFamily="34" charset="-128"/>
              </a:rPr>
              <a:t>connector</a:t>
            </a:r>
          </a:p>
          <a:p>
            <a:pPr marL="109728" indent="0">
              <a:buNone/>
            </a:pPr>
            <a:r>
              <a:rPr lang="en-US" sz="3200" dirty="0" smtClean="0">
                <a:solidFill>
                  <a:schemeClr val="accent1"/>
                </a:solidFill>
                <a:latin typeface="Arial Unicode MS" pitchFamily="34" charset="-128"/>
                <a:ea typeface="Arial Unicode MS" pitchFamily="34" charset="-128"/>
                <a:cs typeface="Arial Unicode MS" pitchFamily="34" charset="-128"/>
              </a:rPr>
              <a:t>•	Can be tilted up to 25 degrees backward</a:t>
            </a:r>
          </a:p>
          <a:p>
            <a:pPr marL="109728" indent="0">
              <a:buNone/>
            </a:pPr>
            <a:r>
              <a:rPr lang="en-US" sz="3200" dirty="0" smtClean="0">
                <a:solidFill>
                  <a:schemeClr val="accent1"/>
                </a:solidFill>
                <a:latin typeface="Arial Unicode MS" pitchFamily="34" charset="-128"/>
                <a:ea typeface="Arial Unicode MS" pitchFamily="34" charset="-128"/>
                <a:cs typeface="Arial Unicode MS" pitchFamily="34" charset="-128"/>
              </a:rPr>
              <a:t>•</a:t>
            </a:r>
            <a:r>
              <a:rPr lang="en-US" sz="3200" dirty="0">
                <a:solidFill>
                  <a:schemeClr val="accent1"/>
                </a:solidFill>
                <a:latin typeface="Arial Unicode MS" pitchFamily="34" charset="-128"/>
                <a:ea typeface="Arial Unicode MS" pitchFamily="34" charset="-128"/>
                <a:cs typeface="Arial Unicode MS" pitchFamily="34" charset="-128"/>
              </a:rPr>
              <a:t>	Has a wireless mouse and keyboard </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Comes with a one year warranty</a:t>
            </a:r>
          </a:p>
          <a:p>
            <a:pPr marL="109728" indent="0">
              <a:buNone/>
            </a:pPr>
            <a:r>
              <a:rPr lang="en-US" sz="3200" dirty="0">
                <a:solidFill>
                  <a:schemeClr val="accent1"/>
                </a:solidFill>
                <a:latin typeface="Arial Unicode MS" pitchFamily="34" charset="-128"/>
                <a:ea typeface="Arial Unicode MS" pitchFamily="34" charset="-128"/>
                <a:cs typeface="Arial Unicode MS" pitchFamily="34" charset="-128"/>
              </a:rPr>
              <a:t>•	It comes with a free McAfee antivirus.</a:t>
            </a:r>
          </a:p>
          <a:p>
            <a:pPr marL="109728" indent="0">
              <a:buNone/>
            </a:pPr>
            <a:endParaRPr lang="en-US" sz="3200" dirty="0">
              <a:solidFill>
                <a:schemeClr val="accent1"/>
              </a:solidFill>
              <a:latin typeface="Arial Unicode MS" pitchFamily="34" charset="-128"/>
              <a:ea typeface="Arial Unicode MS" pitchFamily="34" charset="-128"/>
              <a:cs typeface="Arial Unicode MS" pitchFamily="34" charset="-128"/>
            </a:endParaRPr>
          </a:p>
        </p:txBody>
      </p:sp>
      <p:sp>
        <p:nvSpPr>
          <p:cNvPr id="3" name="Title 2"/>
          <p:cNvSpPr>
            <a:spLocks noGrp="1"/>
          </p:cNvSpPr>
          <p:nvPr>
            <p:ph type="title"/>
          </p:nvPr>
        </p:nvSpPr>
        <p:spPr/>
        <p:txBody>
          <a:bodyPr/>
          <a:lstStyle/>
          <a:p>
            <a:r>
              <a:rPr lang="en-US" dirty="0" smtClean="0"/>
              <a:t>Computer specs</a:t>
            </a:r>
            <a:endParaRPr lang="en-US" dirty="0"/>
          </a:p>
        </p:txBody>
      </p:sp>
    </p:spTree>
    <p:extLst>
      <p:ext uri="{BB962C8B-B14F-4D97-AF65-F5344CB8AC3E}">
        <p14:creationId xmlns:p14="http://schemas.microsoft.com/office/powerpoint/2010/main" val="435628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Arial" pitchFamily="34" charset="0"/>
              <a:buChar char="•"/>
            </a:pPr>
            <a:r>
              <a:rPr lang="en-US" sz="3600" dirty="0" smtClean="0">
                <a:solidFill>
                  <a:schemeClr val="accent1"/>
                </a:solidFill>
                <a:latin typeface="Arial Unicode MS" pitchFamily="34" charset="-128"/>
                <a:ea typeface="Arial Unicode MS" pitchFamily="34" charset="-128"/>
                <a:cs typeface="Arial Unicode MS" pitchFamily="34" charset="-128"/>
              </a:rPr>
              <a:t>Has a one year warranty</a:t>
            </a:r>
          </a:p>
          <a:p>
            <a:pPr>
              <a:buFont typeface="Arial" pitchFamily="34" charset="0"/>
              <a:buChar char="•"/>
            </a:pPr>
            <a:r>
              <a:rPr lang="en-US" sz="3600" dirty="0" smtClean="0">
                <a:solidFill>
                  <a:schemeClr val="accent1"/>
                </a:solidFill>
                <a:latin typeface="Arial Unicode MS" pitchFamily="34" charset="-128"/>
                <a:ea typeface="Arial Unicode MS" pitchFamily="34" charset="-128"/>
                <a:cs typeface="Arial Unicode MS" pitchFamily="34" charset="-128"/>
              </a:rPr>
              <a:t>Comes with a memory slot of 2DIMM</a:t>
            </a:r>
          </a:p>
          <a:p>
            <a:pPr>
              <a:buFont typeface="Arial" pitchFamily="34" charset="0"/>
              <a:buChar char="•"/>
            </a:pPr>
            <a:r>
              <a:rPr lang="en-US" sz="3600" dirty="0" smtClean="0">
                <a:solidFill>
                  <a:schemeClr val="accent1"/>
                </a:solidFill>
                <a:latin typeface="Arial Unicode MS" pitchFamily="34" charset="-128"/>
                <a:ea typeface="Arial Unicode MS" pitchFamily="34" charset="-128"/>
                <a:cs typeface="Arial Unicode MS" pitchFamily="34" charset="-128"/>
              </a:rPr>
              <a:t>Built with a power supply of 90W</a:t>
            </a:r>
          </a:p>
          <a:p>
            <a:pPr>
              <a:buFont typeface="Arial" pitchFamily="34" charset="0"/>
              <a:buChar char="•"/>
            </a:pPr>
            <a:r>
              <a:rPr lang="en-US" sz="3600" dirty="0" smtClean="0">
                <a:solidFill>
                  <a:schemeClr val="accent1"/>
                </a:solidFill>
                <a:latin typeface="Arial Unicode MS" pitchFamily="34" charset="-128"/>
                <a:ea typeface="Arial Unicode MS" pitchFamily="34" charset="-128"/>
                <a:cs typeface="Arial Unicode MS" pitchFamily="34" charset="-128"/>
              </a:rPr>
              <a:t>Has 2.M.2 expansion slots</a:t>
            </a:r>
          </a:p>
          <a:p>
            <a:pPr>
              <a:buFont typeface="Arial" pitchFamily="34" charset="0"/>
              <a:buChar char="•"/>
            </a:pPr>
            <a:r>
              <a:rPr lang="en-US" sz="3600" dirty="0" smtClean="0">
                <a:solidFill>
                  <a:schemeClr val="accent1"/>
                </a:solidFill>
                <a:latin typeface="Arial Unicode MS" pitchFamily="34" charset="-128"/>
                <a:ea typeface="Arial Unicode MS" pitchFamily="34" charset="-128"/>
                <a:cs typeface="Arial Unicode MS" pitchFamily="34" charset="-128"/>
              </a:rPr>
              <a:t>webcam integrated with a microphone.</a:t>
            </a:r>
          </a:p>
          <a:p>
            <a:pPr>
              <a:buFont typeface="Arial" pitchFamily="34" charset="0"/>
              <a:buChar char="•"/>
            </a:pPr>
            <a:endParaRPr lang="en-US" dirty="0">
              <a:latin typeface="Arial Unicode MS" pitchFamily="34" charset="-128"/>
              <a:ea typeface="Arial Unicode MS" pitchFamily="34" charset="-128"/>
              <a:cs typeface="Arial Unicode MS" pitchFamily="34" charset="-128"/>
            </a:endParaRPr>
          </a:p>
        </p:txBody>
      </p:sp>
      <p:sp>
        <p:nvSpPr>
          <p:cNvPr id="3" name="Title 2"/>
          <p:cNvSpPr>
            <a:spLocks noGrp="1"/>
          </p:cNvSpPr>
          <p:nvPr>
            <p:ph type="title"/>
          </p:nvPr>
        </p:nvSpPr>
        <p:spPr/>
        <p:txBody>
          <a:bodyPr/>
          <a:lstStyle/>
          <a:p>
            <a:r>
              <a:rPr lang="en-US" dirty="0" smtClean="0"/>
              <a:t>Computer specs</a:t>
            </a:r>
            <a:endParaRPr lang="en-US" dirty="0"/>
          </a:p>
        </p:txBody>
      </p:sp>
    </p:spTree>
    <p:extLst>
      <p:ext uri="{BB962C8B-B14F-4D97-AF65-F5344CB8AC3E}">
        <p14:creationId xmlns:p14="http://schemas.microsoft.com/office/powerpoint/2010/main" val="1164575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Arial" pitchFamily="34" charset="0"/>
              <a:buChar char="•"/>
            </a:pPr>
            <a:r>
              <a:rPr lang="en-US" dirty="0" smtClean="0">
                <a:solidFill>
                  <a:schemeClr val="tx1">
                    <a:lumMod val="85000"/>
                    <a:lumOff val="15000"/>
                  </a:schemeClr>
                </a:solidFill>
                <a:hlinkClick r:id="rId2"/>
              </a:rPr>
              <a:t>https</a:t>
            </a:r>
            <a:r>
              <a:rPr lang="en-US" dirty="0">
                <a:solidFill>
                  <a:schemeClr val="tx1">
                    <a:lumMod val="85000"/>
                    <a:lumOff val="15000"/>
                  </a:schemeClr>
                </a:solidFill>
                <a:hlinkClick r:id="rId2"/>
              </a:rPr>
              <a:t>://store.hp.com/us/en/mdp/desktops/hp-all-in-one#!&amp;</a:t>
            </a:r>
            <a:r>
              <a:rPr lang="en-US" dirty="0" smtClean="0">
                <a:solidFill>
                  <a:schemeClr val="tx1">
                    <a:lumMod val="85000"/>
                    <a:lumOff val="15000"/>
                  </a:schemeClr>
                </a:solidFill>
                <a:hlinkClick r:id="rId2"/>
              </a:rPr>
              <a:t>tab=vao</a:t>
            </a:r>
            <a:r>
              <a:rPr lang="en-US" dirty="0" smtClean="0">
                <a:solidFill>
                  <a:schemeClr val="tx1">
                    <a:lumMod val="85000"/>
                    <a:lumOff val="15000"/>
                  </a:schemeClr>
                </a:solidFill>
              </a:rPr>
              <a:t> (Hp online store)</a:t>
            </a:r>
          </a:p>
          <a:p>
            <a:pPr>
              <a:buFont typeface="Arial" pitchFamily="34" charset="0"/>
              <a:buChar char="•"/>
            </a:pPr>
            <a:endParaRPr lang="en-US" dirty="0" smtClean="0">
              <a:solidFill>
                <a:schemeClr val="tx1">
                  <a:lumMod val="85000"/>
                  <a:lumOff val="15000"/>
                </a:schemeClr>
              </a:solidFill>
            </a:endParaRPr>
          </a:p>
          <a:p>
            <a:pPr>
              <a:buFont typeface="Arial" pitchFamily="34" charset="0"/>
              <a:buChar char="•"/>
            </a:pPr>
            <a:r>
              <a:rPr lang="en-US" dirty="0">
                <a:solidFill>
                  <a:schemeClr val="bg2">
                    <a:lumMod val="75000"/>
                  </a:schemeClr>
                </a:solidFill>
                <a:hlinkClick r:id="rId3"/>
              </a:rPr>
              <a:t>https://www.amazon.com/HP-22-inch-Computer-Celeron-Windows/dp/B07K6CYTYG</a:t>
            </a:r>
            <a:r>
              <a:rPr lang="en-US" dirty="0" smtClean="0">
                <a:solidFill>
                  <a:schemeClr val="tx1">
                    <a:lumMod val="85000"/>
                    <a:lumOff val="15000"/>
                  </a:schemeClr>
                </a:solidFill>
                <a:hlinkClick r:id="rId3"/>
              </a:rPr>
              <a:t>/</a:t>
            </a:r>
            <a:endParaRPr lang="en-US" dirty="0" smtClean="0">
              <a:solidFill>
                <a:schemeClr val="tx1">
                  <a:lumMod val="85000"/>
                  <a:lumOff val="15000"/>
                </a:schemeClr>
              </a:solidFill>
            </a:endParaRPr>
          </a:p>
          <a:p>
            <a:pPr>
              <a:buFont typeface="Arial" pitchFamily="34" charset="0"/>
              <a:buChar char="•"/>
            </a:pPr>
            <a:r>
              <a:rPr lang="en-US" dirty="0"/>
              <a:t>Turban, E., </a:t>
            </a:r>
            <a:r>
              <a:rPr lang="en-US" dirty="0" err="1"/>
              <a:t>Sharda</a:t>
            </a:r>
            <a:r>
              <a:rPr lang="en-US" dirty="0"/>
              <a:t>, R., &amp; </a:t>
            </a:r>
            <a:r>
              <a:rPr lang="en-US" dirty="0" err="1"/>
              <a:t>Delen</a:t>
            </a:r>
            <a:r>
              <a:rPr lang="en-US" dirty="0"/>
              <a:t>, D. (2010). Decision support and business intelligence systems (required). </a:t>
            </a:r>
            <a:r>
              <a:rPr lang="en-US" i="1" dirty="0"/>
              <a:t>Google Scholar</a:t>
            </a:r>
            <a:r>
              <a:rPr lang="en-US" dirty="0"/>
              <a:t>.</a:t>
            </a:r>
            <a:endParaRPr lang="en-US" dirty="0" smtClean="0">
              <a:solidFill>
                <a:schemeClr val="tx1">
                  <a:lumMod val="85000"/>
                  <a:lumOff val="15000"/>
                </a:schemeClr>
              </a:solidFill>
            </a:endParaRPr>
          </a:p>
          <a:p>
            <a:pPr>
              <a:buFont typeface="Arial" pitchFamily="34" charset="0"/>
              <a:buChar char="•"/>
            </a:pPr>
            <a:endParaRPr lang="en-US" dirty="0">
              <a:solidFill>
                <a:schemeClr val="tx1">
                  <a:lumMod val="85000"/>
                  <a:lumOff val="15000"/>
                </a:schemeClr>
              </a:solidFill>
            </a:endParaRPr>
          </a:p>
        </p:txBody>
      </p:sp>
      <p:sp>
        <p:nvSpPr>
          <p:cNvPr id="3" name="Title 2"/>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6749255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179</TotalTime>
  <Words>503</Words>
  <Application>Microsoft Office PowerPoint</Application>
  <PresentationFormat>On-screen Show (4:3)</PresentationFormat>
  <Paragraphs>46</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Computer system research</vt:lpstr>
      <vt:lpstr>HP-22-inch-Computer-Celeron-WindowsAll-in-One Computer profile</vt:lpstr>
      <vt:lpstr>Features of the computer</vt:lpstr>
      <vt:lpstr>Computer specs</vt:lpstr>
      <vt:lpstr>Computer specs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Ngoko Maranya</dc:creator>
  <cp:lastModifiedBy>Windows User</cp:lastModifiedBy>
  <cp:revision>11</cp:revision>
  <dcterms:created xsi:type="dcterms:W3CDTF">2006-08-16T00:00:00Z</dcterms:created>
  <dcterms:modified xsi:type="dcterms:W3CDTF">2020-02-02T12:59:10Z</dcterms:modified>
</cp:coreProperties>
</file>